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3" r:id="rId3"/>
    <p:sldId id="258" r:id="rId4"/>
    <p:sldId id="259" r:id="rId5"/>
    <p:sldId id="261" r:id="rId6"/>
    <p:sldId id="271" r:id="rId7"/>
    <p:sldId id="260" r:id="rId8"/>
    <p:sldId id="262" r:id="rId9"/>
    <p:sldId id="273" r:id="rId10"/>
    <p:sldId id="264" r:id="rId11"/>
    <p:sldId id="265" r:id="rId12"/>
    <p:sldId id="267" r:id="rId13"/>
    <p:sldId id="268" r:id="rId14"/>
    <p:sldId id="269" r:id="rId15"/>
    <p:sldId id="270" r:id="rId16"/>
    <p:sldId id="274" r:id="rId17"/>
    <p:sldId id="275" r:id="rId1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0000FF"/>
    <a:srgbClr val="FFCC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49" autoAdjust="0"/>
  </p:normalViewPr>
  <p:slideViewPr>
    <p:cSldViewPr>
      <p:cViewPr>
        <p:scale>
          <a:sx n="84" d="100"/>
          <a:sy n="84" d="100"/>
        </p:scale>
        <p:origin x="-756" y="-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Revenues</c:v>
                </c:pt>
              </c:strCache>
            </c:strRef>
          </c:tx>
          <c:dLbls>
            <c:dLbl>
              <c:idx val="1"/>
              <c:layout>
                <c:manualLayout>
                  <c:x val="-0.16075511951380411"/>
                  <c:y val="-0.13748862539502696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Taxes/other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8971816357179958E-2"/>
                  <c:y val="6.518462883751044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Fund Bal/Cap Res</c:v>
                </c:pt>
                <c:pt idx="1">
                  <c:v>Taxes/misc. inc.</c:v>
                </c:pt>
                <c:pt idx="2">
                  <c:v>State Aid</c:v>
                </c:pt>
                <c:pt idx="3">
                  <c:v>Fed/State Grants</c:v>
                </c:pt>
                <c:pt idx="4">
                  <c:v>Debt Service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2831802</c:v>
                </c:pt>
                <c:pt idx="1">
                  <c:v>26883143</c:v>
                </c:pt>
                <c:pt idx="2">
                  <c:v>11476250</c:v>
                </c:pt>
                <c:pt idx="3">
                  <c:v>1022552</c:v>
                </c:pt>
                <c:pt idx="4">
                  <c:v>2590750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Tax Levy</c:v>
                </c:pt>
              </c:strCache>
            </c:strRef>
          </c:tx>
          <c:cat>
            <c:numRef>
              <c:f>Sheet1!$A$2:$A$17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Sheet1!$B$2:$B$17</c:f>
              <c:numCache>
                <c:formatCode>_("$"* #,##0_);_("$"* \(#,##0\);_("$"* "-"??_);_(@_)</c:formatCode>
                <c:ptCount val="16"/>
                <c:pt idx="0">
                  <c:v>11621737</c:v>
                </c:pt>
                <c:pt idx="1">
                  <c:v>10922450</c:v>
                </c:pt>
                <c:pt idx="2">
                  <c:v>11950723</c:v>
                </c:pt>
                <c:pt idx="3">
                  <c:v>13015341</c:v>
                </c:pt>
                <c:pt idx="4">
                  <c:v>15203439</c:v>
                </c:pt>
                <c:pt idx="5">
                  <c:v>17545467</c:v>
                </c:pt>
                <c:pt idx="6">
                  <c:v>20230922</c:v>
                </c:pt>
                <c:pt idx="7">
                  <c:v>20668867</c:v>
                </c:pt>
                <c:pt idx="8">
                  <c:v>22780246</c:v>
                </c:pt>
                <c:pt idx="9">
                  <c:v>23729696</c:v>
                </c:pt>
                <c:pt idx="10">
                  <c:v>22966971</c:v>
                </c:pt>
                <c:pt idx="11">
                  <c:v>24062969</c:v>
                </c:pt>
                <c:pt idx="12">
                  <c:v>24790975</c:v>
                </c:pt>
                <c:pt idx="13">
                  <c:v>25383164</c:v>
                </c:pt>
                <c:pt idx="14">
                  <c:v>26290827</c:v>
                </c:pt>
                <c:pt idx="15">
                  <c:v>26816643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Aid</c:v>
                </c:pt>
              </c:strCache>
            </c:strRef>
          </c:tx>
          <c:cat>
            <c:numRef>
              <c:f>Sheet1!$A$2:$A$17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Sheet1!$C$2:$C$17</c:f>
              <c:numCache>
                <c:formatCode>_("$"* #,##0_);_("$"* \(#,##0\);_("$"* "-"??_);_(@_)</c:formatCode>
                <c:ptCount val="16"/>
                <c:pt idx="0">
                  <c:v>9280791</c:v>
                </c:pt>
                <c:pt idx="1">
                  <c:v>8890449</c:v>
                </c:pt>
                <c:pt idx="2">
                  <c:v>8923008</c:v>
                </c:pt>
                <c:pt idx="3">
                  <c:v>8167087</c:v>
                </c:pt>
                <c:pt idx="4">
                  <c:v>9258596</c:v>
                </c:pt>
                <c:pt idx="5">
                  <c:v>10267085</c:v>
                </c:pt>
                <c:pt idx="6">
                  <c:v>8770153</c:v>
                </c:pt>
                <c:pt idx="7">
                  <c:v>8892228</c:v>
                </c:pt>
                <c:pt idx="8">
                  <c:v>8901391</c:v>
                </c:pt>
                <c:pt idx="9">
                  <c:v>9487695</c:v>
                </c:pt>
                <c:pt idx="10">
                  <c:v>11436491</c:v>
                </c:pt>
                <c:pt idx="11">
                  <c:v>11941238</c:v>
                </c:pt>
                <c:pt idx="12">
                  <c:v>9946426</c:v>
                </c:pt>
                <c:pt idx="13">
                  <c:v>10345868</c:v>
                </c:pt>
                <c:pt idx="14">
                  <c:v>11462868</c:v>
                </c:pt>
                <c:pt idx="15">
                  <c:v>11476250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Budget</c:v>
                </c:pt>
              </c:strCache>
            </c:strRef>
          </c:tx>
          <c:cat>
            <c:numRef>
              <c:f>Sheet1!$A$2:$A$17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Sheet1!$D$2:$D$17</c:f>
              <c:numCache>
                <c:formatCode>_("$"* #,##0_);_("$"* \(#,##0\);_("$"* "-"??_);_(@_)</c:formatCode>
                <c:ptCount val="16"/>
                <c:pt idx="0">
                  <c:v>19918099</c:v>
                </c:pt>
                <c:pt idx="1">
                  <c:v>20518601</c:v>
                </c:pt>
                <c:pt idx="2">
                  <c:v>21861143</c:v>
                </c:pt>
                <c:pt idx="3">
                  <c:v>22905866</c:v>
                </c:pt>
                <c:pt idx="4">
                  <c:v>24642085</c:v>
                </c:pt>
                <c:pt idx="5">
                  <c:v>27387985</c:v>
                </c:pt>
                <c:pt idx="6">
                  <c:v>29439969</c:v>
                </c:pt>
                <c:pt idx="7">
                  <c:v>29714482</c:v>
                </c:pt>
                <c:pt idx="8">
                  <c:v>33750283</c:v>
                </c:pt>
                <c:pt idx="9">
                  <c:v>32567766</c:v>
                </c:pt>
                <c:pt idx="10">
                  <c:v>37839980</c:v>
                </c:pt>
                <c:pt idx="11">
                  <c:v>39944178</c:v>
                </c:pt>
                <c:pt idx="12">
                  <c:v>38806701</c:v>
                </c:pt>
                <c:pt idx="13">
                  <c:v>37281263</c:v>
                </c:pt>
                <c:pt idx="14">
                  <c:v>40563269</c:v>
                </c:pt>
                <c:pt idx="15">
                  <c:v>41220469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537088"/>
        <c:axId val="105962240"/>
      </c:lineChart>
      <c:catAx>
        <c:axId val="11253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962240"/>
        <c:crosses val="autoZero"/>
        <c:auto val="1"/>
        <c:lblAlgn val="ctr"/>
        <c:lblOffset val="100"/>
        <c:noMultiLvlLbl val="0"/>
      </c:catAx>
      <c:valAx>
        <c:axId val="105962240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2537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General Fund</c:v>
                </c:pt>
              </c:strCache>
            </c:strRef>
          </c:tx>
          <c:dLbls>
            <c:dLbl>
              <c:idx val="1"/>
              <c:layout>
                <c:manualLayout>
                  <c:x val="2.8422459893048122E-2"/>
                  <c:y val="-3.833217202153131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453408564571146E-2"/>
                  <c:y val="-4.5327430711137366E-2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/>
                      <a:t>Ops/Maint/Transp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Instruction</c:v>
                </c:pt>
                <c:pt idx="1">
                  <c:v>Administration</c:v>
                </c:pt>
                <c:pt idx="2">
                  <c:v>Ops/Maint/Transp</c:v>
                </c:pt>
                <c:pt idx="3">
                  <c:v>Benefits</c:v>
                </c:pt>
                <c:pt idx="4">
                  <c:v>Capital Expend.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23723885</c:v>
                </c:pt>
                <c:pt idx="1">
                  <c:v>2946746</c:v>
                </c:pt>
                <c:pt idx="2">
                  <c:v>7126899</c:v>
                </c:pt>
                <c:pt idx="3">
                  <c:v>6802329</c:v>
                </c:pt>
                <c:pt idx="4">
                  <c:v>620610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 Pupil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Classroom</c:v>
                </c:pt>
                <c:pt idx="1">
                  <c:v>CST, Guid,Health</c:v>
                </c:pt>
                <c:pt idx="2">
                  <c:v>Admin/Legal</c:v>
                </c:pt>
                <c:pt idx="3">
                  <c:v>Ops/Main/Tranp</c:v>
                </c:pt>
                <c:pt idx="4">
                  <c:v>Extracurricular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6903</c:v>
                </c:pt>
                <c:pt idx="1">
                  <c:v>1603</c:v>
                </c:pt>
                <c:pt idx="2">
                  <c:v>1127</c:v>
                </c:pt>
                <c:pt idx="3">
                  <c:v>1334</c:v>
                </c:pt>
                <c:pt idx="4">
                  <c:v>311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6633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166A-89CA-4BB4-A4B1-19F4C4465F6C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5AC9-2597-4B87-8D40-63F3C65C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166A-89CA-4BB4-A4B1-19F4C4465F6C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5AC9-2597-4B87-8D40-63F3C65C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166A-89CA-4BB4-A4B1-19F4C4465F6C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5AC9-2597-4B87-8D40-63F3C65C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166A-89CA-4BB4-A4B1-19F4C4465F6C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5AC9-2597-4B87-8D40-63F3C65C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FFCC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166A-89CA-4BB4-A4B1-19F4C4465F6C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5AC9-2597-4B87-8D40-63F3C65C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166A-89CA-4BB4-A4B1-19F4C4465F6C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5AC9-2597-4B87-8D40-63F3C65C9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166A-89CA-4BB4-A4B1-19F4C4465F6C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5AC9-2597-4B87-8D40-63F3C65C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166A-89CA-4BB4-A4B1-19F4C4465F6C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5AC9-2597-4B87-8D40-63F3C65C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166A-89CA-4BB4-A4B1-19F4C4465F6C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5AC9-2597-4B87-8D40-63F3C65C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166A-89CA-4BB4-A4B1-19F4C4465F6C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C95AC9-2597-4B87-8D40-63F3C65C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166A-89CA-4BB4-A4B1-19F4C4465F6C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5AC9-2597-4B87-8D40-63F3C65C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6633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9BA166A-89CA-4BB4-A4B1-19F4C4465F6C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5C95AC9-2597-4B87-8D40-63F3C65C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Delran 2013-14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MARCH 25,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7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PUPIL COST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800" u="sng" dirty="0" smtClean="0"/>
              <a:t>Per Pupil Cost Calculations		12-13		13-14____</a:t>
            </a:r>
          </a:p>
          <a:p>
            <a:pPr marL="0" indent="0">
              <a:buNone/>
            </a:pPr>
            <a:r>
              <a:rPr lang="en-US" sz="4800" dirty="0" smtClean="0"/>
              <a:t>Total budgetary per pupil cost	$11,977		$12,320</a:t>
            </a:r>
          </a:p>
          <a:p>
            <a:pPr marL="0" indent="0">
              <a:buNone/>
            </a:pPr>
            <a:r>
              <a:rPr lang="en-US" sz="4800" dirty="0" smtClean="0"/>
              <a:t>Total classroom instruction		$6,895		$7,200</a:t>
            </a:r>
          </a:p>
          <a:p>
            <a:pPr marL="0" indent="0">
              <a:buNone/>
            </a:pPr>
            <a:r>
              <a:rPr lang="en-US" sz="4800" dirty="0" smtClean="0"/>
              <a:t>Classroom salaries/benefits		$6,184		$6,758</a:t>
            </a:r>
          </a:p>
          <a:p>
            <a:pPr marL="0" indent="0">
              <a:buNone/>
            </a:pPr>
            <a:r>
              <a:rPr lang="en-US" sz="4800" dirty="0" smtClean="0"/>
              <a:t>Classroom supplies/texts		$328		$292</a:t>
            </a:r>
          </a:p>
          <a:p>
            <a:pPr marL="0" indent="0">
              <a:buNone/>
            </a:pPr>
            <a:r>
              <a:rPr lang="en-US" sz="4800" dirty="0" smtClean="0"/>
              <a:t>Classroom purchased services	$188		$150</a:t>
            </a:r>
          </a:p>
          <a:p>
            <a:pPr marL="0" indent="0">
              <a:buNone/>
            </a:pPr>
            <a:r>
              <a:rPr lang="en-US" sz="4800" dirty="0" smtClean="0"/>
              <a:t>Total support services		$1,855		$1,922</a:t>
            </a:r>
          </a:p>
          <a:p>
            <a:pPr marL="0" indent="0">
              <a:buNone/>
            </a:pPr>
            <a:r>
              <a:rPr lang="en-US" sz="4800" dirty="0" smtClean="0"/>
              <a:t>Support serv. salaries/benefits	$1,632		$1,698</a:t>
            </a:r>
          </a:p>
          <a:p>
            <a:pPr marL="0" indent="0">
              <a:buNone/>
            </a:pPr>
            <a:r>
              <a:rPr lang="en-US" sz="4800" dirty="0" smtClean="0"/>
              <a:t>Total administrative costs		$1,246		$1,237</a:t>
            </a:r>
          </a:p>
          <a:p>
            <a:pPr marL="0" indent="0">
              <a:buNone/>
            </a:pPr>
            <a:r>
              <a:rPr lang="en-US" sz="4800" dirty="0" smtClean="0"/>
              <a:t>Admin. salaries/benefits		$904		$931</a:t>
            </a:r>
          </a:p>
          <a:p>
            <a:pPr marL="0" indent="0">
              <a:buNone/>
            </a:pPr>
            <a:r>
              <a:rPr lang="en-US" sz="4800" dirty="0" smtClean="0"/>
              <a:t>Legal costs			$33		$31</a:t>
            </a:r>
          </a:p>
          <a:p>
            <a:pPr marL="0" indent="0">
              <a:buNone/>
            </a:pPr>
            <a:r>
              <a:rPr lang="en-US" sz="4800" dirty="0" smtClean="0"/>
              <a:t>Total Ops/</a:t>
            </a:r>
            <a:r>
              <a:rPr lang="en-US" sz="4800" dirty="0" err="1" smtClean="0"/>
              <a:t>Maint</a:t>
            </a:r>
            <a:r>
              <a:rPr lang="en-US" sz="4800" dirty="0" smtClean="0"/>
              <a:t>/</a:t>
            </a:r>
            <a:r>
              <a:rPr lang="en-US" sz="4800" dirty="0" err="1" smtClean="0"/>
              <a:t>Transp</a:t>
            </a:r>
            <a:r>
              <a:rPr lang="en-US" sz="4800" dirty="0" smtClean="0"/>
              <a:t>		$1,642		$1,603</a:t>
            </a:r>
          </a:p>
          <a:p>
            <a:pPr marL="0" indent="0">
              <a:buNone/>
            </a:pPr>
            <a:r>
              <a:rPr lang="en-US" sz="4800" dirty="0" smtClean="0"/>
              <a:t>Ops/</a:t>
            </a:r>
            <a:r>
              <a:rPr lang="en-US" sz="4800" dirty="0" err="1" smtClean="0"/>
              <a:t>Maint</a:t>
            </a:r>
            <a:r>
              <a:rPr lang="en-US" sz="4800" dirty="0" smtClean="0"/>
              <a:t>/</a:t>
            </a:r>
            <a:r>
              <a:rPr lang="en-US" sz="4800" dirty="0" err="1" smtClean="0"/>
              <a:t>Transp</a:t>
            </a:r>
            <a:r>
              <a:rPr lang="en-US" sz="4800" dirty="0" smtClean="0"/>
              <a:t> salaries/ben.	$352		$366</a:t>
            </a:r>
          </a:p>
          <a:p>
            <a:pPr marL="0" indent="0">
              <a:buNone/>
            </a:pPr>
            <a:r>
              <a:rPr lang="en-US" sz="4800" dirty="0" smtClean="0"/>
              <a:t>Board to food services		$0.00		$0.00</a:t>
            </a:r>
          </a:p>
          <a:p>
            <a:pPr marL="0" indent="0">
              <a:buNone/>
            </a:pPr>
            <a:r>
              <a:rPr lang="en-US" sz="4800" dirty="0" smtClean="0"/>
              <a:t>Total Extracurricular Costs		$334		$354</a:t>
            </a:r>
          </a:p>
          <a:p>
            <a:pPr marL="0" indent="0">
              <a:buNone/>
            </a:pPr>
            <a:r>
              <a:rPr lang="en-US" sz="4800" dirty="0" smtClean="0"/>
              <a:t>Total Equipment Costs		$62		$0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67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406640" cy="472440"/>
          </a:xfrm>
        </p:spPr>
        <p:txBody>
          <a:bodyPr/>
          <a:lstStyle/>
          <a:p>
            <a:r>
              <a:rPr lang="en-US" dirty="0" smtClean="0"/>
              <a:t>COMPARATIVE SPENDING </a:t>
            </a:r>
            <a:r>
              <a:rPr lang="en-US" sz="1400" dirty="0" smtClean="0"/>
              <a:t>11-12 Actuals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90600"/>
            <a:ext cx="7520940" cy="3962400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 smtClean="0"/>
              <a:t>Revenue Sources: </a:t>
            </a:r>
          </a:p>
          <a:p>
            <a:r>
              <a:rPr lang="en-US" dirty="0" smtClean="0"/>
              <a:t>33.4% State		62.9% Local		3.5% Federal		</a:t>
            </a:r>
          </a:p>
          <a:p>
            <a:endParaRPr lang="en-US" u="sng" dirty="0" smtClean="0"/>
          </a:p>
          <a:p>
            <a:r>
              <a:rPr lang="en-US" u="sng" dirty="0" smtClean="0"/>
              <a:t>Comparison of K-12 1801-3500 students (73)</a:t>
            </a:r>
          </a:p>
          <a:p>
            <a:r>
              <a:rPr lang="en-US" dirty="0" smtClean="0"/>
              <a:t>Lowest: 1	Highest: 73</a:t>
            </a:r>
          </a:p>
          <a:p>
            <a:endParaRPr lang="en-US" sz="1900" b="1" u="sng" dirty="0" smtClean="0"/>
          </a:p>
          <a:p>
            <a:r>
              <a:rPr lang="en-US" sz="1900" b="1" u="sng" dirty="0" smtClean="0"/>
              <a:t>Cost per pupil:			$10,669	               Rank  5</a:t>
            </a:r>
          </a:p>
          <a:p>
            <a:r>
              <a:rPr lang="en-US" u="sng" dirty="0" smtClean="0"/>
              <a:t>CLASSROOM EXPENDITURES</a:t>
            </a:r>
            <a:r>
              <a:rPr lang="en-US" dirty="0" smtClean="0"/>
              <a:t>		$6,353</a:t>
            </a:r>
          </a:p>
          <a:p>
            <a:r>
              <a:rPr lang="en-US" dirty="0" smtClean="0"/>
              <a:t>Rank							4</a:t>
            </a:r>
          </a:p>
          <a:p>
            <a:r>
              <a:rPr lang="en-US" dirty="0" smtClean="0"/>
              <a:t>Percent of budget/pupil			59.5%</a:t>
            </a:r>
          </a:p>
          <a:p>
            <a:endParaRPr lang="en-US" dirty="0" smtClean="0"/>
          </a:p>
          <a:p>
            <a:r>
              <a:rPr lang="en-US" u="sng" dirty="0" smtClean="0"/>
              <a:t>CLASSROOM SALARIES/BENEFITS</a:t>
            </a:r>
            <a:r>
              <a:rPr lang="en-US" dirty="0" smtClean="0"/>
              <a:t>		$5,890</a:t>
            </a:r>
          </a:p>
          <a:p>
            <a:r>
              <a:rPr lang="en-US" dirty="0" smtClean="0"/>
              <a:t>Rank							3</a:t>
            </a:r>
          </a:p>
          <a:p>
            <a:r>
              <a:rPr lang="en-US" dirty="0" smtClean="0"/>
              <a:t>Percent of budget/pupil			55.2%</a:t>
            </a:r>
          </a:p>
          <a:p>
            <a:r>
              <a:rPr lang="en-US" dirty="0" smtClean="0"/>
              <a:t>Sal/ben as % of classroom expenditure		92.7%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7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254240" cy="167640"/>
          </a:xfrm>
        </p:spPr>
        <p:txBody>
          <a:bodyPr/>
          <a:lstStyle/>
          <a:p>
            <a:r>
              <a:rPr lang="en-US" dirty="0"/>
              <a:t>COMPARATIVE SPENDING </a:t>
            </a:r>
            <a:r>
              <a:rPr lang="en-US" sz="1400" dirty="0" smtClean="0"/>
              <a:t>11*12 </a:t>
            </a:r>
            <a:r>
              <a:rPr lang="en-US" sz="1400" dirty="0"/>
              <a:t>Actuals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685800"/>
            <a:ext cx="7520940" cy="3994677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 smtClean="0"/>
              <a:t>CLASSROOM SUPPLIES/TEXTS</a:t>
            </a:r>
            <a:r>
              <a:rPr lang="en-US" dirty="0" smtClean="0"/>
              <a:t>				$279</a:t>
            </a:r>
          </a:p>
          <a:p>
            <a:r>
              <a:rPr lang="en-US" dirty="0" smtClean="0"/>
              <a:t>Rank								41</a:t>
            </a:r>
            <a:endParaRPr lang="en-US" b="1" dirty="0" smtClean="0"/>
          </a:p>
          <a:p>
            <a:r>
              <a:rPr lang="en-US" dirty="0" smtClean="0"/>
              <a:t>Percent of budget/pupil					2.6%</a:t>
            </a:r>
          </a:p>
          <a:p>
            <a:endParaRPr lang="en-US" dirty="0" smtClean="0"/>
          </a:p>
          <a:p>
            <a:r>
              <a:rPr lang="en-US" u="sng" dirty="0" smtClean="0"/>
              <a:t>CLASSROOM PURCH/SERV</a:t>
            </a:r>
            <a:r>
              <a:rPr lang="en-US" dirty="0" smtClean="0"/>
              <a:t>					$183</a:t>
            </a:r>
          </a:p>
          <a:p>
            <a:r>
              <a:rPr lang="en-US" dirty="0" smtClean="0"/>
              <a:t>Rank								</a:t>
            </a:r>
            <a:r>
              <a:rPr lang="en-US" b="1" dirty="0" smtClean="0"/>
              <a:t>55</a:t>
            </a:r>
          </a:p>
          <a:p>
            <a:r>
              <a:rPr lang="en-US" dirty="0" smtClean="0"/>
              <a:t>Percent of budget/pupil					1.7%</a:t>
            </a:r>
          </a:p>
          <a:p>
            <a:endParaRPr lang="en-US" dirty="0" smtClean="0"/>
          </a:p>
          <a:p>
            <a:r>
              <a:rPr lang="en-US" u="sng" dirty="0" smtClean="0"/>
              <a:t>SUPPORT SERVICES (</a:t>
            </a:r>
            <a:r>
              <a:rPr lang="en-US" u="sng" dirty="0" err="1" smtClean="0"/>
              <a:t>cst,guid,nurse</a:t>
            </a:r>
            <a:r>
              <a:rPr lang="en-US" u="sng" dirty="0" smtClean="0"/>
              <a:t>/doc</a:t>
            </a:r>
            <a:r>
              <a:rPr lang="en-US" dirty="0" smtClean="0"/>
              <a:t>)				$1,670</a:t>
            </a:r>
          </a:p>
          <a:p>
            <a:r>
              <a:rPr lang="en-US" dirty="0" smtClean="0"/>
              <a:t>Rank								16</a:t>
            </a:r>
          </a:p>
          <a:p>
            <a:r>
              <a:rPr lang="en-US" dirty="0" smtClean="0"/>
              <a:t>Percent of budget/pupil					15.7%</a:t>
            </a:r>
          </a:p>
          <a:p>
            <a:endParaRPr lang="en-US" dirty="0" smtClean="0"/>
          </a:p>
          <a:p>
            <a:r>
              <a:rPr lang="en-US" u="sng" dirty="0" smtClean="0"/>
              <a:t>SALARY/BENEFITS for support </a:t>
            </a:r>
            <a:r>
              <a:rPr lang="en-US" u="sng" dirty="0" err="1" smtClean="0"/>
              <a:t>serv</a:t>
            </a:r>
            <a:r>
              <a:rPr lang="en-US" dirty="0" smtClean="0"/>
              <a:t>				$1,491</a:t>
            </a:r>
          </a:p>
          <a:p>
            <a:r>
              <a:rPr lang="en-US" dirty="0" smtClean="0"/>
              <a:t>Rank								19</a:t>
            </a:r>
          </a:p>
          <a:p>
            <a:r>
              <a:rPr lang="en-US" dirty="0" smtClean="0"/>
              <a:t>Percent of budget/pupil					14.0%</a:t>
            </a:r>
          </a:p>
          <a:p>
            <a:r>
              <a:rPr lang="en-US" dirty="0" smtClean="0"/>
              <a:t>Sal/Ben as % of support/</a:t>
            </a:r>
            <a:r>
              <a:rPr lang="en-US" dirty="0" err="1" smtClean="0"/>
              <a:t>serv</a:t>
            </a:r>
            <a:r>
              <a:rPr lang="en-US" dirty="0" smtClean="0"/>
              <a:t>				89.3%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42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178040" cy="396240"/>
          </a:xfrm>
        </p:spPr>
        <p:txBody>
          <a:bodyPr/>
          <a:lstStyle/>
          <a:p>
            <a:r>
              <a:rPr lang="en-US" dirty="0"/>
              <a:t>COMPARATIVE SPENDING </a:t>
            </a:r>
            <a:r>
              <a:rPr lang="en-US" sz="1400" dirty="0" smtClean="0"/>
              <a:t>11-12 </a:t>
            </a:r>
            <a:r>
              <a:rPr lang="en-US" sz="1400" dirty="0"/>
              <a:t>Actuals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14400"/>
            <a:ext cx="7520940" cy="3766077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ADMINISTRATION</a:t>
            </a:r>
            <a:r>
              <a:rPr lang="en-US" dirty="0" smtClean="0"/>
              <a:t>					$1,135</a:t>
            </a:r>
          </a:p>
          <a:p>
            <a:r>
              <a:rPr lang="en-US" dirty="0" smtClean="0"/>
              <a:t>Rank							3</a:t>
            </a:r>
          </a:p>
          <a:p>
            <a:r>
              <a:rPr lang="en-US" dirty="0" smtClean="0"/>
              <a:t>Percent of budget/pupil				10.6%</a:t>
            </a:r>
          </a:p>
          <a:p>
            <a:endParaRPr lang="en-US" dirty="0" smtClean="0"/>
          </a:p>
          <a:p>
            <a:r>
              <a:rPr lang="en-US" u="sng" dirty="0" smtClean="0"/>
              <a:t>SAL/BEN for administration</a:t>
            </a:r>
            <a:r>
              <a:rPr lang="en-US" dirty="0" smtClean="0"/>
              <a:t>				$870</a:t>
            </a:r>
          </a:p>
          <a:p>
            <a:r>
              <a:rPr lang="en-US" dirty="0" smtClean="0"/>
              <a:t>Rank							</a:t>
            </a:r>
            <a:r>
              <a:rPr lang="en-US" dirty="0"/>
              <a:t>2</a:t>
            </a:r>
            <a:endParaRPr lang="en-US" b="1" dirty="0" smtClean="0"/>
          </a:p>
          <a:p>
            <a:r>
              <a:rPr lang="en-US" dirty="0" smtClean="0"/>
              <a:t>Percent of budget/pupil				8.2%</a:t>
            </a:r>
          </a:p>
          <a:p>
            <a:r>
              <a:rPr lang="en-US" dirty="0" smtClean="0"/>
              <a:t>Sal/ben as % of admin				76.7%</a:t>
            </a:r>
          </a:p>
          <a:p>
            <a:endParaRPr lang="en-US" dirty="0" smtClean="0"/>
          </a:p>
          <a:p>
            <a:r>
              <a:rPr lang="en-US" u="sng" dirty="0" smtClean="0"/>
              <a:t>LEGAL SERVICES</a:t>
            </a:r>
            <a:r>
              <a:rPr lang="en-US" dirty="0" smtClean="0"/>
              <a:t>					$22</a:t>
            </a:r>
          </a:p>
          <a:p>
            <a:r>
              <a:rPr lang="en-US" dirty="0" smtClean="0"/>
              <a:t>Rank							23</a:t>
            </a:r>
          </a:p>
          <a:p>
            <a:r>
              <a:rPr lang="en-US" dirty="0" smtClean="0"/>
              <a:t>Percent of budget/pupil				 0.20%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86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330440" cy="320040"/>
          </a:xfrm>
        </p:spPr>
        <p:txBody>
          <a:bodyPr/>
          <a:lstStyle/>
          <a:p>
            <a:r>
              <a:rPr lang="en-US" dirty="0"/>
              <a:t>COMPARATIVE SPENDING </a:t>
            </a:r>
            <a:r>
              <a:rPr lang="en-US" sz="1400" dirty="0" smtClean="0"/>
              <a:t>11-12 </a:t>
            </a:r>
            <a:r>
              <a:rPr lang="en-US" sz="1400" dirty="0"/>
              <a:t>Actuals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838200"/>
            <a:ext cx="7520940" cy="3842277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OPERATIONS/MAINT/TRANSP</a:t>
            </a:r>
            <a:r>
              <a:rPr lang="en-US" dirty="0" smtClean="0"/>
              <a:t>				$1,211</a:t>
            </a:r>
          </a:p>
          <a:p>
            <a:r>
              <a:rPr lang="en-US" dirty="0" smtClean="0"/>
              <a:t>Rank							11</a:t>
            </a:r>
          </a:p>
          <a:p>
            <a:r>
              <a:rPr lang="en-US" dirty="0" smtClean="0"/>
              <a:t>Percent of budget/pupil					11.3%</a:t>
            </a:r>
          </a:p>
          <a:p>
            <a:endParaRPr lang="en-US" dirty="0" smtClean="0"/>
          </a:p>
          <a:p>
            <a:r>
              <a:rPr lang="en-US" u="sng" dirty="0" smtClean="0"/>
              <a:t>SAL/BENEFITS for Ops/Mt/</a:t>
            </a:r>
            <a:r>
              <a:rPr lang="en-US" u="sng" dirty="0" err="1" smtClean="0"/>
              <a:t>Trp</a:t>
            </a:r>
            <a:r>
              <a:rPr lang="en-US" dirty="0" smtClean="0"/>
              <a:t>			   	$334</a:t>
            </a:r>
          </a:p>
          <a:p>
            <a:r>
              <a:rPr lang="en-US" dirty="0" smtClean="0"/>
              <a:t>Rank							</a:t>
            </a:r>
            <a:r>
              <a:rPr lang="en-US" dirty="0"/>
              <a:t>6</a:t>
            </a:r>
            <a:endParaRPr lang="en-US" b="1" dirty="0" smtClean="0"/>
          </a:p>
          <a:p>
            <a:r>
              <a:rPr lang="en-US" dirty="0" smtClean="0"/>
              <a:t>Percent of budget/pupil				 	3.1%</a:t>
            </a:r>
          </a:p>
          <a:p>
            <a:r>
              <a:rPr lang="en-US" dirty="0" smtClean="0"/>
              <a:t>Sal/Benefits as % of Ops/Mt/</a:t>
            </a:r>
            <a:r>
              <a:rPr lang="en-US" dirty="0" err="1" smtClean="0"/>
              <a:t>Trp</a:t>
            </a:r>
            <a:r>
              <a:rPr lang="en-US" dirty="0" smtClean="0"/>
              <a:t>				27.6%</a:t>
            </a:r>
          </a:p>
          <a:p>
            <a:endParaRPr lang="en-US" dirty="0" smtClean="0"/>
          </a:p>
          <a:p>
            <a:r>
              <a:rPr lang="en-US" u="sng" dirty="0" smtClean="0"/>
              <a:t>BOARD CONTRIBUTION Food Service	</a:t>
            </a:r>
            <a:r>
              <a:rPr lang="en-US" dirty="0" smtClean="0"/>
              <a:t>			$0.00</a:t>
            </a:r>
          </a:p>
          <a:p>
            <a:endParaRPr lang="en-US" dirty="0" smtClean="0"/>
          </a:p>
          <a:p>
            <a:r>
              <a:rPr lang="en-US" u="sng" dirty="0" smtClean="0"/>
              <a:t>EXTRA CURRICULAR</a:t>
            </a:r>
            <a:r>
              <a:rPr lang="en-US" dirty="0" smtClean="0"/>
              <a:t>					$295</a:t>
            </a:r>
          </a:p>
          <a:p>
            <a:r>
              <a:rPr lang="en-US" dirty="0" smtClean="0"/>
              <a:t>Rank							16</a:t>
            </a:r>
          </a:p>
          <a:p>
            <a:r>
              <a:rPr lang="en-US" dirty="0" smtClean="0"/>
              <a:t>Percent of budget/pupil				 	2.8%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SPENDING </a:t>
            </a:r>
            <a:r>
              <a:rPr lang="en-US" sz="1400" dirty="0" smtClean="0"/>
              <a:t>11-12 </a:t>
            </a:r>
            <a:r>
              <a:rPr lang="en-US" sz="1400" dirty="0"/>
              <a:t>Actuals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596509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075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243840"/>
          </a:xfrm>
        </p:spPr>
        <p:txBody>
          <a:bodyPr/>
          <a:lstStyle/>
          <a:p>
            <a:r>
              <a:rPr lang="en-US" dirty="0" smtClean="0"/>
              <a:t>Additional Info.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685800"/>
            <a:ext cx="7520940" cy="399467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Tax Levy: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School operates on fiscal year and collects property taxes from two calendar years for every one school year. July bill represents 50% estimated spring and 50% actual fall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A4F represents 50% for current year (fall) and 50% for estimated next year bill (spring)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evy increase for 2013-14 is $525,816 but is split so impact is $262,908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2012 -13 A4F prior to referendum: 12,945,414 to be collected in fall 2012 and the same amount to be collected in spring 2013 (split year)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2012-13 A4F after referendum: 12,945,414 to be collected in fall 2012 and 13,345,414 to be collected in spring 2013 (amended billing not showing a split year)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ref had happened April levy would have been $13,145,414 collected in fall 2012 and the same amount collected in spring ($200,000 increase)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2013-14 A4F shows: 13,345,414 to be collected in spring 2013 and only $13,408,322 to be collected in fall 2013 (an increase of only $62,908 or a $200,000 reduction in the increase)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2013-14 A4F shows: 13,408,322 to be collected in spring 2014 and this includes  ½ of the $525,816 levy increase showing the return to the split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51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737360"/>
            <a:ext cx="7520940" cy="24384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51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DELRAN SCHOOL BUDGET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90600"/>
            <a:ext cx="7520940" cy="3579849"/>
          </a:xfrm>
        </p:spPr>
        <p:txBody>
          <a:bodyPr/>
          <a:lstStyle/>
          <a:p>
            <a:r>
              <a:rPr lang="en-US" dirty="0" smtClean="0"/>
              <a:t>Average Assessment up $281.00:			$209,630</a:t>
            </a:r>
          </a:p>
          <a:p>
            <a:r>
              <a:rPr lang="en-US" dirty="0" smtClean="0"/>
              <a:t>Estimated tax rate increase:				5.6 cents</a:t>
            </a:r>
          </a:p>
          <a:p>
            <a:r>
              <a:rPr lang="en-US" dirty="0" smtClean="0"/>
              <a:t>Estimated increase on amount paid on average assessment:	$122.43	</a:t>
            </a:r>
          </a:p>
          <a:p>
            <a:r>
              <a:rPr lang="en-US" dirty="0" smtClean="0"/>
              <a:t>Aid per SFRA:		$21,819,265</a:t>
            </a:r>
          </a:p>
          <a:p>
            <a:r>
              <a:rPr lang="en-US" dirty="0" smtClean="0"/>
              <a:t>Actual aid 12-13		$11,476,250		($9,878,027 short)</a:t>
            </a:r>
          </a:p>
          <a:p>
            <a:r>
              <a:rPr lang="en-US" u="sng" dirty="0" smtClean="0"/>
              <a:t>BELOW</a:t>
            </a:r>
            <a:r>
              <a:rPr lang="en-US" dirty="0" smtClean="0"/>
              <a:t> ADEQUACY by:	$3,617,676</a:t>
            </a:r>
          </a:p>
          <a:p>
            <a:r>
              <a:rPr lang="en-US" u="sng" dirty="0" smtClean="0"/>
              <a:t>BELOW </a:t>
            </a:r>
            <a:r>
              <a:rPr lang="en-US" dirty="0" smtClean="0"/>
              <a:t>Administrative Cap: by $604 per student</a:t>
            </a:r>
          </a:p>
          <a:p>
            <a:pPr marL="0" indent="0">
              <a:buNone/>
            </a:pPr>
            <a:r>
              <a:rPr lang="en-US" sz="1600" dirty="0" smtClean="0"/>
              <a:t>region: $1,841		district: $1,237		amount: $1,746,768</a:t>
            </a:r>
          </a:p>
          <a:p>
            <a:pPr marL="0" indent="0">
              <a:buNone/>
            </a:pPr>
            <a:r>
              <a:rPr lang="en-US" sz="1400" u="sng" dirty="0" smtClean="0"/>
              <a:t>Shared Services</a:t>
            </a:r>
            <a:r>
              <a:rPr lang="en-US" sz="1400" dirty="0" smtClean="0"/>
              <a:t>: communications, natural gas, electric, insurance, student services, instructional services, transportation, ed. Media, curriculum, business services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486400"/>
            <a:ext cx="8118475" cy="799777"/>
          </a:xfrm>
          <a:prstGeom prst="rect">
            <a:avLst/>
          </a:prstGeom>
          <a:solidFill>
            <a:srgbClr val="CC9900"/>
          </a:solidFill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88867" tIns="44434" rIns="88867" bIns="44434" anchor="ctr"/>
          <a:lstStyle/>
          <a:p>
            <a:pPr marL="0" marR="0" lvl="0" indent="0" algn="ctr" defTabSz="914400" eaLnBrk="1" fontAlgn="auto" latinLnBrk="0" hangingPunct="1">
              <a:spcBef>
                <a:spcPts val="3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b="1" kern="0" dirty="0" smtClean="0">
                <a:latin typeface="Arial" pitchFamily="34" charset="0"/>
                <a:cs typeface="Arial" pitchFamily="34" charset="0"/>
              </a:rPr>
              <a:t>Because the budget stayed within the 2% cap and because the County Superintendent approved it, there is no budget vote in November</a:t>
            </a:r>
            <a:endParaRPr lang="en-US" sz="1800" b="1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7467600" y="1752600"/>
            <a:ext cx="990600" cy="152400"/>
          </a:xfrm>
          <a:prstGeom prst="leftArrow">
            <a:avLst/>
          </a:prstGeom>
          <a:solidFill>
            <a:srgbClr val="CC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8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u="sng" dirty="0" smtClean="0"/>
              <a:t>2013-14: </a:t>
            </a:r>
            <a:endParaRPr lang="en-US" dirty="0" smtClean="0"/>
          </a:p>
          <a:p>
            <a:pPr lvl="1"/>
            <a:r>
              <a:rPr lang="en-US" dirty="0" smtClean="0"/>
              <a:t>New State Aid:		$14,105</a:t>
            </a:r>
          </a:p>
          <a:p>
            <a:pPr lvl="1"/>
            <a:r>
              <a:rPr lang="en-US" dirty="0" smtClean="0"/>
              <a:t>Fund Balance:		$2,231,802	</a:t>
            </a:r>
            <a:r>
              <a:rPr lang="en-US" sz="1200" dirty="0" smtClean="0"/>
              <a:t>($400,000 undesignated, $400,000 K ref)</a:t>
            </a:r>
            <a:endParaRPr lang="en-US" dirty="0" smtClean="0"/>
          </a:p>
          <a:p>
            <a:pPr lvl="1"/>
            <a:r>
              <a:rPr lang="en-US" dirty="0" smtClean="0"/>
              <a:t>Increase Tax Levy:		$525,816		at 2% cap</a:t>
            </a:r>
          </a:p>
          <a:p>
            <a:pPr marL="457200" lvl="1" indent="0">
              <a:buNone/>
            </a:pPr>
            <a:r>
              <a:rPr lang="en-US" dirty="0" smtClean="0"/>
              <a:t>					$586,897 below cap w/</a:t>
            </a:r>
            <a:r>
              <a:rPr lang="en-US" dirty="0" err="1" smtClean="0"/>
              <a:t>adj</a:t>
            </a:r>
            <a:endParaRPr lang="en-US" dirty="0" smtClean="0"/>
          </a:p>
          <a:p>
            <a:pPr marL="457200" lvl="1" indent="0">
              <a:buNone/>
            </a:pPr>
            <a:r>
              <a:rPr lang="en-US" u="sng" dirty="0" smtClean="0"/>
              <a:t>Summary of General Fund Revenues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/>
              <a:t>09-10	$40,256,967</a:t>
            </a:r>
          </a:p>
          <a:p>
            <a:pPr marL="457200" lvl="1" indent="0">
              <a:buNone/>
            </a:pPr>
            <a:r>
              <a:rPr lang="en-US" dirty="0" smtClean="0"/>
              <a:t>10-11	$38,806,701</a:t>
            </a:r>
          </a:p>
          <a:p>
            <a:pPr marL="457200" lvl="1" indent="0">
              <a:buNone/>
            </a:pPr>
            <a:r>
              <a:rPr lang="en-US" dirty="0" smtClean="0"/>
              <a:t>11-12	$37,739,583</a:t>
            </a:r>
          </a:p>
          <a:p>
            <a:pPr marL="457200" lvl="1" indent="0">
              <a:buNone/>
            </a:pPr>
            <a:r>
              <a:rPr lang="en-US" dirty="0" smtClean="0"/>
              <a:t>12-13	$40,563,269	(with cap res. Withdraw and K Ref)</a:t>
            </a:r>
          </a:p>
          <a:p>
            <a:pPr marL="457200" lvl="1" indent="0">
              <a:buNone/>
            </a:pPr>
            <a:r>
              <a:rPr lang="en-US" dirty="0" smtClean="0"/>
              <a:t>13-14	$41,220, 469	(with cap res. </a:t>
            </a:r>
            <a:r>
              <a:rPr lang="en-US" dirty="0"/>
              <a:t>w</a:t>
            </a:r>
            <a:r>
              <a:rPr lang="en-US" dirty="0" smtClean="0"/>
              <a:t>ithdraw)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486401"/>
            <a:ext cx="8118475" cy="609600"/>
          </a:xfrm>
          <a:prstGeom prst="rect">
            <a:avLst/>
          </a:prstGeom>
          <a:solidFill>
            <a:srgbClr val="CC9900"/>
          </a:solidFill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88867" tIns="44434" rIns="88867" bIns="44434" anchor="ctr"/>
          <a:lstStyle/>
          <a:p>
            <a:pPr marL="0" marR="0" lvl="0" indent="0" algn="ctr" defTabSz="914400" eaLnBrk="1" fontAlgn="auto" latinLnBrk="0" hangingPunct="1">
              <a:spcBef>
                <a:spcPts val="3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b="1" kern="0" dirty="0" smtClean="0">
                <a:latin typeface="Arial" pitchFamily="34" charset="0"/>
                <a:cs typeface="Arial" pitchFamily="34" charset="0"/>
              </a:rPr>
              <a:t>Tax levy stayed within the 2% cap</a:t>
            </a:r>
            <a:endParaRPr lang="en-US" sz="1800" b="1" kern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35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5943600" algn="r"/>
              </a:tabLst>
            </a:pPr>
            <a:r>
              <a:rPr lang="en-US" dirty="0" smtClean="0"/>
              <a:t>Budgeted Fund Balance	   $2,231,802</a:t>
            </a:r>
          </a:p>
          <a:p>
            <a:pPr>
              <a:tabLst>
                <a:tab pos="5943600" algn="r"/>
              </a:tabLst>
            </a:pPr>
            <a:r>
              <a:rPr lang="en-US" dirty="0" smtClean="0"/>
              <a:t>Capital Reserve withdrawal	      $600,000</a:t>
            </a:r>
          </a:p>
          <a:p>
            <a:pPr>
              <a:tabLst>
                <a:tab pos="5943600" algn="r"/>
              </a:tabLst>
            </a:pPr>
            <a:r>
              <a:rPr lang="en-US" dirty="0" smtClean="0"/>
              <a:t>Local Tax Levy	$26,816,643</a:t>
            </a:r>
          </a:p>
          <a:p>
            <a:pPr>
              <a:tabLst>
                <a:tab pos="5943600" algn="r"/>
              </a:tabLst>
            </a:pPr>
            <a:r>
              <a:rPr lang="en-US" dirty="0" smtClean="0"/>
              <a:t>Miscellaneous Income	        $66,500</a:t>
            </a:r>
          </a:p>
          <a:p>
            <a:pPr>
              <a:tabLst>
                <a:tab pos="5943600" algn="r"/>
              </a:tabLst>
            </a:pPr>
            <a:r>
              <a:rPr lang="en-US" dirty="0" smtClean="0"/>
              <a:t>State Aid	$11,476,250</a:t>
            </a:r>
          </a:p>
          <a:p>
            <a:pPr>
              <a:tabLst>
                <a:tab pos="5943600" algn="r"/>
              </a:tabLst>
            </a:pPr>
            <a:r>
              <a:rPr lang="en-US" dirty="0" smtClean="0"/>
              <a:t>Federal Aid (semi)	        $29,274</a:t>
            </a:r>
          </a:p>
          <a:p>
            <a:pPr>
              <a:tabLst>
                <a:tab pos="5943600" algn="r"/>
              </a:tabLst>
            </a:pPr>
            <a:r>
              <a:rPr lang="en-US" dirty="0" smtClean="0"/>
              <a:t>Grants	     $993,278</a:t>
            </a:r>
          </a:p>
          <a:p>
            <a:pPr>
              <a:tabLst>
                <a:tab pos="5943600" algn="r"/>
              </a:tabLst>
            </a:pPr>
            <a:r>
              <a:rPr lang="en-US" u="sng" dirty="0" smtClean="0"/>
              <a:t>Debt Service aid/levy	 $2,590,750</a:t>
            </a:r>
          </a:p>
          <a:p>
            <a:pPr>
              <a:tabLst>
                <a:tab pos="5943600" algn="r"/>
              </a:tabLst>
            </a:pPr>
            <a:r>
              <a:rPr lang="en-US" dirty="0" smtClean="0"/>
              <a:t>Total Budget	$44,804,497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486401"/>
            <a:ext cx="8118475" cy="609600"/>
          </a:xfrm>
          <a:prstGeom prst="rect">
            <a:avLst/>
          </a:prstGeom>
          <a:solidFill>
            <a:srgbClr val="CC9900"/>
          </a:solidFill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88867" tIns="44434" rIns="88867" bIns="44434" anchor="ctr"/>
          <a:lstStyle/>
          <a:p>
            <a:pPr marL="0" marR="0" lvl="0" indent="0" algn="ctr" defTabSz="914400" eaLnBrk="1" fontAlgn="auto" latinLnBrk="0" hangingPunct="1">
              <a:spcBef>
                <a:spcPts val="3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b="1" kern="0" dirty="0" smtClean="0">
                <a:latin typeface="Arial" pitchFamily="34" charset="0"/>
                <a:cs typeface="Arial" pitchFamily="34" charset="0"/>
              </a:rPr>
              <a:t>Total budget includes debt service (referendum and fully day K)</a:t>
            </a:r>
            <a:endParaRPr lang="en-US" sz="1800" b="1" kern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64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751455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59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545096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548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100" dirty="0" smtClean="0"/>
              <a:t>Instruction						$19,314,983</a:t>
            </a:r>
            <a:endParaRPr lang="en-US" sz="2100" dirty="0"/>
          </a:p>
          <a:p>
            <a:pPr lvl="1"/>
            <a:r>
              <a:rPr lang="en-US" dirty="0" smtClean="0"/>
              <a:t>$482,154 increase: salaries, supplies, tuition, returns 5 k teachers 2 HS teachers</a:t>
            </a:r>
          </a:p>
          <a:p>
            <a:r>
              <a:rPr lang="en-US" sz="2100" dirty="0" smtClean="0"/>
              <a:t>Instructional Support					$  4,408,902</a:t>
            </a:r>
          </a:p>
          <a:p>
            <a:pPr lvl="1"/>
            <a:r>
              <a:rPr lang="en-US" dirty="0" smtClean="0"/>
              <a:t>$74,959 increase:  1 supervisor, salaries, supplies, </a:t>
            </a:r>
          </a:p>
          <a:p>
            <a:r>
              <a:rPr lang="en-US" sz="2100" dirty="0" smtClean="0"/>
              <a:t>Administration					$  2,946,746</a:t>
            </a:r>
          </a:p>
          <a:p>
            <a:pPr lvl="1"/>
            <a:r>
              <a:rPr lang="en-US" dirty="0" smtClean="0"/>
              <a:t>$90,831 </a:t>
            </a:r>
            <a:r>
              <a:rPr lang="en-US" u="sng" dirty="0" smtClean="0"/>
              <a:t>DECREASE</a:t>
            </a:r>
            <a:r>
              <a:rPr lang="en-US" dirty="0" smtClean="0"/>
              <a:t>: salaries, supplies, </a:t>
            </a:r>
            <a:r>
              <a:rPr lang="en-US" dirty="0" err="1" smtClean="0"/>
              <a:t>purch</a:t>
            </a:r>
            <a:r>
              <a:rPr lang="en-US" dirty="0" smtClean="0"/>
              <a:t>. serv., phones</a:t>
            </a:r>
          </a:p>
          <a:p>
            <a:r>
              <a:rPr lang="en-US" sz="2100" dirty="0" smtClean="0"/>
              <a:t>Ops/Maintenance/Transp.				$  7,126,899</a:t>
            </a:r>
          </a:p>
          <a:p>
            <a:pPr lvl="1"/>
            <a:r>
              <a:rPr lang="en-US" dirty="0" smtClean="0"/>
              <a:t>$181,984 </a:t>
            </a:r>
            <a:r>
              <a:rPr lang="en-US" u="sng" dirty="0" smtClean="0"/>
              <a:t>DECREASE</a:t>
            </a:r>
            <a:r>
              <a:rPr lang="en-US" dirty="0" smtClean="0"/>
              <a:t> – Energy, bus routes, supplies, repairs</a:t>
            </a:r>
          </a:p>
          <a:p>
            <a:r>
              <a:rPr lang="en-US" sz="2100" dirty="0" smtClean="0"/>
              <a:t>Benefits						$  6,802,329</a:t>
            </a:r>
          </a:p>
          <a:p>
            <a:pPr lvl="1"/>
            <a:r>
              <a:rPr lang="en-US" dirty="0" smtClean="0"/>
              <a:t>$748,276 Projected State Health Increase (employees pay $316,708 toward premium)</a:t>
            </a:r>
          </a:p>
          <a:p>
            <a:r>
              <a:rPr lang="en-US" sz="2100" dirty="0" smtClean="0"/>
              <a:t>Capital Expenditures					$     620,610</a:t>
            </a:r>
          </a:p>
          <a:p>
            <a:r>
              <a:rPr lang="en-US" b="0" dirty="0" smtClean="0"/>
              <a:t>$446,711 </a:t>
            </a:r>
            <a:r>
              <a:rPr lang="en-US" b="0" u="sng" dirty="0" smtClean="0"/>
              <a:t>DECREASE</a:t>
            </a:r>
            <a:r>
              <a:rPr lang="en-US" b="0" dirty="0" smtClean="0"/>
              <a:t> - no equipment, $600,000 MS roof, incr. SDA assessment $20,110</a:t>
            </a:r>
            <a:endParaRPr lang="en-US" b="0" u="sng" dirty="0" smtClean="0"/>
          </a:p>
          <a:p>
            <a:pPr marL="0" indent="0">
              <a:buNone/>
            </a:pPr>
            <a:r>
              <a:rPr lang="en-US" sz="2100" dirty="0" smtClean="0"/>
              <a:t>Total General Fund					$41,220,469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$657,200 increase or 1.620%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52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612937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628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330440" cy="396240"/>
          </a:xfrm>
        </p:spPr>
        <p:txBody>
          <a:bodyPr/>
          <a:lstStyle/>
          <a:p>
            <a:r>
              <a:rPr lang="en-US" dirty="0" smtClean="0"/>
              <a:t>Appropriations</a:t>
            </a:r>
            <a:r>
              <a:rPr lang="en-US" dirty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609600"/>
            <a:ext cx="7520940" cy="4070877"/>
          </a:xfrm>
        </p:spPr>
        <p:txBody>
          <a:bodyPr>
            <a:normAutofit/>
          </a:bodyPr>
          <a:lstStyle/>
          <a:p>
            <a:r>
              <a:rPr lang="en-US" u="sng" dirty="0" smtClean="0"/>
              <a:t>Budget includes:</a:t>
            </a:r>
          </a:p>
          <a:p>
            <a:pPr>
              <a:tabLst>
                <a:tab pos="5029200" algn="l"/>
              </a:tabLst>
            </a:pPr>
            <a:r>
              <a:rPr lang="en-US" dirty="0" smtClean="0"/>
              <a:t>Capital Reserve:	$600,000 MS roof repair</a:t>
            </a:r>
          </a:p>
          <a:p>
            <a:pPr>
              <a:tabLst>
                <a:tab pos="5029200" algn="l"/>
              </a:tabLst>
            </a:pPr>
            <a:r>
              <a:rPr lang="en-US" dirty="0" smtClean="0"/>
              <a:t>5 kindergarten teachers (referendum)</a:t>
            </a:r>
          </a:p>
          <a:p>
            <a:pPr>
              <a:tabLst>
                <a:tab pos="5029200" algn="l"/>
              </a:tabLst>
            </a:pPr>
            <a:r>
              <a:rPr lang="en-US" dirty="0" smtClean="0"/>
              <a:t>2 High School teachers</a:t>
            </a:r>
          </a:p>
          <a:p>
            <a:pPr>
              <a:tabLst>
                <a:tab pos="5029200" algn="l"/>
              </a:tabLst>
            </a:pPr>
            <a:r>
              <a:rPr lang="en-US" dirty="0" smtClean="0"/>
              <a:t>1 Special Education  supervisor</a:t>
            </a:r>
          </a:p>
          <a:p>
            <a:pPr>
              <a:tabLst>
                <a:tab pos="5029200" algn="l"/>
              </a:tabLst>
            </a:pPr>
            <a:r>
              <a:rPr lang="en-US" dirty="0" smtClean="0"/>
              <a:t>Increase for classroom aides salaries	$14,751</a:t>
            </a:r>
          </a:p>
          <a:p>
            <a:pPr>
              <a:tabLst>
                <a:tab pos="5029200" algn="l"/>
              </a:tabLst>
            </a:pPr>
            <a:r>
              <a:rPr lang="en-US" smtClean="0"/>
              <a:t>Increase </a:t>
            </a:r>
            <a:r>
              <a:rPr lang="en-US" dirty="0" smtClean="0"/>
              <a:t>for substitute salaries 	$42,713</a:t>
            </a:r>
          </a:p>
          <a:p>
            <a:pPr>
              <a:tabLst>
                <a:tab pos="5029200" algn="l"/>
              </a:tabLst>
            </a:pPr>
            <a:r>
              <a:rPr lang="en-US" dirty="0" smtClean="0"/>
              <a:t>Increase in Leave of Absence (LOA) placements	$41,900</a:t>
            </a:r>
          </a:p>
          <a:p>
            <a:pPr marL="576263" indent="-576263"/>
            <a:r>
              <a:rPr lang="en-US" u="sng" dirty="0" smtClean="0"/>
              <a:t>Cuts</a:t>
            </a:r>
            <a:r>
              <a:rPr lang="en-US" dirty="0" smtClean="0"/>
              <a:t>: 	tuition, CST </a:t>
            </a:r>
            <a:r>
              <a:rPr lang="en-US" dirty="0" err="1" smtClean="0"/>
              <a:t>purch</a:t>
            </a:r>
            <a:r>
              <a:rPr lang="en-US" dirty="0" smtClean="0"/>
              <a:t> </a:t>
            </a:r>
            <a:r>
              <a:rPr lang="en-US" dirty="0" err="1" smtClean="0"/>
              <a:t>serv</a:t>
            </a:r>
            <a:r>
              <a:rPr lang="en-US" dirty="0" smtClean="0"/>
              <a:t>, communications, architect, energy, texts, inst. supplies, travel, admin expenses, technology, custodial, maintenance, transportation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4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905</TotalTime>
  <Words>356</Words>
  <Application>Microsoft Office PowerPoint</Application>
  <PresentationFormat>On-screen Show (4:3)</PresentationFormat>
  <Paragraphs>163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Angles</vt:lpstr>
      <vt:lpstr>Delran 2013-14 BUDGET</vt:lpstr>
      <vt:lpstr>DELRAN SCHOOL BUDGET INFORMATION</vt:lpstr>
      <vt:lpstr>REVENUES:</vt:lpstr>
      <vt:lpstr>REVENUES </vt:lpstr>
      <vt:lpstr>REVENUES</vt:lpstr>
      <vt:lpstr>REVENUES</vt:lpstr>
      <vt:lpstr>APPROPRIATONS</vt:lpstr>
      <vt:lpstr>APPROPRIATIONS</vt:lpstr>
      <vt:lpstr>Appropriations  </vt:lpstr>
      <vt:lpstr>PER PUPIL COST </vt:lpstr>
      <vt:lpstr>COMPARATIVE SPENDING 11-12 Actuals</vt:lpstr>
      <vt:lpstr>COMPARATIVE SPENDING 11*12 Actuals</vt:lpstr>
      <vt:lpstr>COMPARATIVE SPENDING 11-12 Actuals</vt:lpstr>
      <vt:lpstr>COMPARATIVE SPENDING 11-12 Actuals</vt:lpstr>
      <vt:lpstr>COMPARATIVE SPENDING 11-12 Actuals</vt:lpstr>
      <vt:lpstr>Additional Info. 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2012-13 BUDGET</dc:title>
  <dc:creator>Windows User</dc:creator>
  <cp:lastModifiedBy>Windows User</cp:lastModifiedBy>
  <cp:revision>86</cp:revision>
  <cp:lastPrinted>2013-03-21T21:49:04Z</cp:lastPrinted>
  <dcterms:created xsi:type="dcterms:W3CDTF">2012-03-20T15:53:53Z</dcterms:created>
  <dcterms:modified xsi:type="dcterms:W3CDTF">2013-03-25T20:33:59Z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